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embeddedFontLst>
    <p:embeddedFont>
      <p:font typeface="Century Gothic"/>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iR16pFXmntVPgW36DvjrfwLRNK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CenturyGothic-regular.fntdata"/><Relationship Id="rId21" Type="http://schemas.openxmlformats.org/officeDocument/2006/relationships/slide" Target="slides/slide17.xml"/><Relationship Id="rId24" Type="http://schemas.openxmlformats.org/officeDocument/2006/relationships/font" Target="fonts/CenturyGothic-italic.fntdata"/><Relationship Id="rId23"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111/nph.17421"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04ab4fc96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04ab4fc96c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04ab4fc96c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4ab4fc96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4ab4fc96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104ab4fc96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4ab4fc96c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4ab4fc96c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104ab4fc96c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ab4fc96c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ab4fc96c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104ab4fc96c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4ab4fc96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04ab4fc96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r>
              <a:rPr lang="en-US">
                <a:latin typeface="Century Gothic"/>
                <a:ea typeface="Century Gothic"/>
                <a:cs typeface="Century Gothic"/>
                <a:sym typeface="Century Gothic"/>
              </a:rPr>
              <a:t>“</a:t>
            </a:r>
            <a:r>
              <a:rPr lang="en-US">
                <a:highlight>
                  <a:srgbClr val="FFFFFF"/>
                </a:highlight>
                <a:latin typeface="Century Gothic"/>
                <a:ea typeface="Century Gothic"/>
                <a:cs typeface="Century Gothic"/>
                <a:sym typeface="Century Gothic"/>
              </a:rPr>
              <a:t>Xenobiotic is a term used to describe chemical substances that are foreign to animal life and thus includes such examples as plant constituents, drugs, pesticides, cosmetics, flavorings, fragrances, food additives, industrial chemicals and environmental pollutants” (</a:t>
            </a:r>
            <a:r>
              <a:rPr lang="en-US">
                <a:latin typeface="Century Gothic"/>
                <a:ea typeface="Century Gothic"/>
                <a:cs typeface="Century Gothic"/>
                <a:sym typeface="Century Gothic"/>
              </a:rPr>
              <a:t>Patterson, Gonzalez, &amp; Idle, 2010)</a:t>
            </a:r>
            <a:endParaRPr b="1">
              <a:latin typeface="Century Gothic"/>
              <a:ea typeface="Century Gothic"/>
              <a:cs typeface="Century Gothic"/>
              <a:sym typeface="Century Gothic"/>
            </a:endParaRPr>
          </a:p>
        </p:txBody>
      </p:sp>
      <p:sp>
        <p:nvSpPr>
          <p:cNvPr id="263" name="Google Shape;263;g104ab4fc96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04ab4fc96c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04ab4fc96c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04ab4fc96c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44eafef0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44eafef08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044eafef08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44eafef0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44eafef08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044eafef08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Also they are able to eliminate pollutants from the soil by transforming harmful contaminant into benign products</a:t>
            </a:r>
            <a:endParaRPr/>
          </a:p>
        </p:txBody>
      </p:sp>
      <p:sp>
        <p:nvSpPr>
          <p:cNvPr id="156" name="Google Shape;15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https://doi.org/10.1111/nph.17421</a:t>
            </a:r>
            <a:endParaRPr b="1"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https://doi.org/10.1007/978-3-030-54422-5_8 </a:t>
            </a:r>
            <a:endParaRPr b="0" i="0"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rPr lang="en-US"/>
              <a:t>-Repurpose these </a:t>
            </a:r>
            <a:r>
              <a:rPr lang="en-US"/>
              <a:t>materials for the growth of other edible fungi, compost, or amendments for soil. </a:t>
            </a:r>
            <a:endParaRPr/>
          </a:p>
        </p:txBody>
      </p:sp>
      <p:sp>
        <p:nvSpPr>
          <p:cNvPr id="164" name="Google Shape;16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44eafef0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44eafef0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Independent Variables: Number of genes of Cellulose, Hemicellulose, and Ligning/xenobiotics</a:t>
            </a:r>
            <a:endParaRPr/>
          </a:p>
          <a:p>
            <a:pPr indent="-317500" lvl="0" marL="457200" rtl="0" algn="l">
              <a:spcBef>
                <a:spcPts val="0"/>
              </a:spcBef>
              <a:spcAft>
                <a:spcPts val="0"/>
              </a:spcAft>
              <a:buSzPts val="1400"/>
              <a:buChar char="-"/>
            </a:pPr>
            <a:r>
              <a:rPr lang="en-US"/>
              <a:t>These are </a:t>
            </a:r>
            <a:r>
              <a:rPr lang="en-US"/>
              <a:t>continuous</a:t>
            </a:r>
            <a:r>
              <a:rPr lang="en-US"/>
              <a:t> variables</a:t>
            </a:r>
            <a:endParaRPr/>
          </a:p>
        </p:txBody>
      </p:sp>
      <p:sp>
        <p:nvSpPr>
          <p:cNvPr id="172" name="Google Shape;172;g1044eafef08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44eafef0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44eafef08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PCW components= cellulose, hemicellulose, and ligning</a:t>
            </a:r>
            <a:endParaRPr/>
          </a:p>
        </p:txBody>
      </p:sp>
      <p:sp>
        <p:nvSpPr>
          <p:cNvPr id="182" name="Google Shape;182;g1044eafef08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44eafef08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44eafef08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should add screenshots of the original dataset and then how we divided it</a:t>
            </a:r>
            <a:endParaRPr/>
          </a:p>
        </p:txBody>
      </p:sp>
      <p:sp>
        <p:nvSpPr>
          <p:cNvPr id="189" name="Google Shape;189;g1044eafef08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4d834c8a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4d834c8a3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04d834c8a3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044eafef08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044eafef08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1200"/>
              </a:spcBef>
              <a:spcAft>
                <a:spcPts val="0"/>
              </a:spcAft>
              <a:buSzPts val="1400"/>
              <a:buFont typeface="Century Gothic"/>
              <a:buChar char="-"/>
            </a:pPr>
            <a:r>
              <a:rPr b="1" lang="en-US" sz="1400">
                <a:latin typeface="Century Gothic"/>
                <a:ea typeface="Century Gothic"/>
                <a:cs typeface="Century Gothic"/>
                <a:sym typeface="Century Gothic"/>
              </a:rPr>
              <a:t>(</a:t>
            </a:r>
            <a:r>
              <a:rPr b="1" lang="en-US" sz="1400">
                <a:latin typeface="Century Gothic"/>
                <a:ea typeface="Century Gothic"/>
                <a:cs typeface="Century Gothic"/>
                <a:sym typeface="Century Gothic"/>
              </a:rPr>
              <a:t>Floudas et al., 2020) used for definition of nutritional strategy. </a:t>
            </a:r>
            <a:endParaRPr b="1" sz="1400">
              <a:latin typeface="Century Gothic"/>
              <a:ea typeface="Century Gothic"/>
              <a:cs typeface="Century Gothic"/>
              <a:sym typeface="Century Gothic"/>
            </a:endParaRPr>
          </a:p>
          <a:p>
            <a:pPr indent="-317500" lvl="0" marL="457200" rtl="0" algn="l">
              <a:lnSpc>
                <a:spcPct val="115000"/>
              </a:lnSpc>
              <a:spcBef>
                <a:spcPts val="0"/>
              </a:spcBef>
              <a:spcAft>
                <a:spcPts val="0"/>
              </a:spcAft>
              <a:buSzPts val="1400"/>
              <a:buFont typeface="Century Gothic"/>
              <a:buChar char="-"/>
            </a:pPr>
            <a:r>
              <a:rPr b="1" lang="en-US" sz="1400">
                <a:latin typeface="Century Gothic"/>
                <a:ea typeface="Century Gothic"/>
                <a:cs typeface="Century Gothic"/>
                <a:sym typeface="Century Gothic"/>
              </a:rPr>
              <a:t>LD prefer to decompose leaf lignin</a:t>
            </a:r>
            <a:endParaRPr b="1" sz="1400">
              <a:latin typeface="Century Gothic"/>
              <a:ea typeface="Century Gothic"/>
              <a:cs typeface="Century Gothic"/>
              <a:sym typeface="Century Gothic"/>
            </a:endParaRPr>
          </a:p>
        </p:txBody>
      </p:sp>
      <p:sp>
        <p:nvSpPr>
          <p:cNvPr id="208" name="Google Shape;208;g1044eafef08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44eafef0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44eafef08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044eafef08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5"/>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5"/>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4" name="Google Shape;24;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4"/>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4"/>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81" name="Google Shape;81;p14"/>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2" name="Google Shape;82;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5" name="Shape 85"/>
        <p:cNvGrpSpPr/>
        <p:nvPr/>
      </p:nvGrpSpPr>
      <p:grpSpPr>
        <a:xfrm>
          <a:off x="0" y="0"/>
          <a:ext cx="0" cy="0"/>
          <a:chOff x="0" y="0"/>
          <a:chExt cx="0" cy="0"/>
        </a:xfrm>
      </p:grpSpPr>
      <p:sp>
        <p:nvSpPr>
          <p:cNvPr id="86" name="Google Shape;86;p15"/>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5"/>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8" name="Google Shape;88;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sp>
        <p:nvSpPr>
          <p:cNvPr id="92" name="Google Shape;92;p16"/>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6"/>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86D1D8"/>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4" name="Google Shape;94;p16"/>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5" name="Google Shape;95;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6"/>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9" name="Google Shape;99;p16"/>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0" name="Shape 100"/>
        <p:cNvGrpSpPr/>
        <p:nvPr/>
      </p:nvGrpSpPr>
      <p:grpSpPr>
        <a:xfrm>
          <a:off x="0" y="0"/>
          <a:ext cx="0" cy="0"/>
          <a:chOff x="0" y="0"/>
          <a:chExt cx="0" cy="0"/>
        </a:xfrm>
      </p:grpSpPr>
      <p:sp>
        <p:nvSpPr>
          <p:cNvPr id="101" name="Google Shape;101;p17"/>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7"/>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103" name="Google Shape;103;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6" name="Shape 106"/>
        <p:cNvGrpSpPr/>
        <p:nvPr/>
      </p:nvGrpSpPr>
      <p:grpSpPr>
        <a:xfrm>
          <a:off x="0" y="0"/>
          <a:ext cx="0" cy="0"/>
          <a:chOff x="0" y="0"/>
          <a:chExt cx="0" cy="0"/>
        </a:xfrm>
      </p:grpSpPr>
      <p:sp>
        <p:nvSpPr>
          <p:cNvPr id="107" name="Google Shape;107;p1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8"/>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8"/>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0" name="Google Shape;110;p18"/>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1" name="Google Shape;111;p18"/>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12" name="Google Shape;112;p18"/>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3" name="Google Shape;113;p18"/>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4" name="Google Shape;114;p18"/>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18"/>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9" name="Shape 119"/>
        <p:cNvGrpSpPr/>
        <p:nvPr/>
      </p:nvGrpSpPr>
      <p:grpSpPr>
        <a:xfrm>
          <a:off x="0" y="0"/>
          <a:ext cx="0" cy="0"/>
          <a:chOff x="0" y="0"/>
          <a:chExt cx="0" cy="0"/>
        </a:xfrm>
      </p:grpSpPr>
      <p:sp>
        <p:nvSpPr>
          <p:cNvPr id="120" name="Google Shape;120;p1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9"/>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2" name="Google Shape;122;p19"/>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3" name="Google Shape;123;p19"/>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4" name="Google Shape;124;p19"/>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5" name="Google Shape;125;p19"/>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6" name="Google Shape;126;p19"/>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7" name="Google Shape;127;p19"/>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8" name="Google Shape;128;p19"/>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9" name="Google Shape;129;p19"/>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30" name="Google Shape;130;p19"/>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19"/>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2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8" name="Google Shape;138;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21"/>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1"/>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4" name="Google Shape;144;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30" name="Google Shape;30;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 name="Shape 33"/>
        <p:cNvGrpSpPr/>
        <p:nvPr/>
      </p:nvGrpSpPr>
      <p:grpSpPr>
        <a:xfrm>
          <a:off x="0" y="0"/>
          <a:ext cx="0" cy="0"/>
          <a:chOff x="0" y="0"/>
          <a:chExt cx="0" cy="0"/>
        </a:xfrm>
      </p:grpSpPr>
      <p:sp>
        <p:nvSpPr>
          <p:cNvPr id="34" name="Google Shape;34;p7"/>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36" name="Google Shape;36;p7"/>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37" name="Google Shape;37;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sp>
        <p:nvSpPr>
          <p:cNvPr id="41" name="Google Shape;41;p8"/>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86D1D8"/>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3" name="Google Shape;43;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9"/>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9" name="Google Shape;49;p9"/>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0" name="Google Shape;50;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10"/>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0"/>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10"/>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10"/>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86D1D8"/>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8" name="Google Shape;58;p10"/>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9" name="Google Shape;59;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3"/>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3"/>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4" name="Google Shape;74;p13"/>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5" name="Google Shape;75;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21.png"/><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2.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4"/>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4"/>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4"/>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4"/>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4"/>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4"/>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lang="en-US"/>
              <a:t>Plant Cell Wall Decomposition by Fungi</a:t>
            </a:r>
            <a:endParaRPr/>
          </a:p>
        </p:txBody>
      </p:sp>
      <p:sp>
        <p:nvSpPr>
          <p:cNvPr id="152" name="Google Shape;152;p1"/>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US"/>
              <a:t>BY ANDREW O. ARIAS AND </a:t>
            </a:r>
            <a:r>
              <a:rPr lang="en-US"/>
              <a:t>WENKAI </a:t>
            </a:r>
            <a:r>
              <a:rPr lang="en-US"/>
              <a:t>JIANG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104ab4fc96c_0_34"/>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 Cellulose</a:t>
            </a:r>
            <a:endParaRPr/>
          </a:p>
        </p:txBody>
      </p:sp>
      <p:sp>
        <p:nvSpPr>
          <p:cNvPr id="226" name="Google Shape;226;g104ab4fc96c_0_34"/>
          <p:cNvSpPr txBox="1"/>
          <p:nvPr>
            <p:ph idx="1" type="body"/>
          </p:nvPr>
        </p:nvSpPr>
        <p:spPr>
          <a:xfrm>
            <a:off x="632947" y="1981200"/>
            <a:ext cx="29469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Nutritional</a:t>
            </a:r>
            <a:r>
              <a:rPr lang="en-US"/>
              <a:t> </a:t>
            </a:r>
            <a:r>
              <a:rPr lang="en-US"/>
              <a:t>Strategy</a:t>
            </a:r>
            <a:endParaRPr/>
          </a:p>
        </p:txBody>
      </p:sp>
      <p:sp>
        <p:nvSpPr>
          <p:cNvPr id="227" name="Google Shape;227;g104ab4fc96c_0_34"/>
          <p:cNvSpPr txBox="1"/>
          <p:nvPr>
            <p:ph idx="2" type="body"/>
          </p:nvPr>
        </p:nvSpPr>
        <p:spPr>
          <a:xfrm>
            <a:off x="652463" y="2667000"/>
            <a:ext cx="29274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From the pivot table we made, we notice that the White-rot </a:t>
            </a:r>
            <a:r>
              <a:rPr lang="en-US"/>
              <a:t>nutritional</a:t>
            </a:r>
            <a:r>
              <a:rPr lang="en-US"/>
              <a:t> </a:t>
            </a:r>
            <a:r>
              <a:rPr lang="en-US"/>
              <a:t>strategy has the most related genes, which is 799. Litter decomposers presented 482 related genes which is in the second place.</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lang="en-US"/>
              <a:t>On the other hand, Mycoparasites only present 6 related genes.</a:t>
            </a:r>
            <a:endParaRPr/>
          </a:p>
        </p:txBody>
      </p:sp>
      <p:sp>
        <p:nvSpPr>
          <p:cNvPr id="228" name="Google Shape;228;g104ab4fc96c_0_34"/>
          <p:cNvSpPr txBox="1"/>
          <p:nvPr>
            <p:ph idx="3" type="body"/>
          </p:nvPr>
        </p:nvSpPr>
        <p:spPr>
          <a:xfrm>
            <a:off x="3883659" y="1981200"/>
            <a:ext cx="29361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Order</a:t>
            </a:r>
            <a:endParaRPr/>
          </a:p>
        </p:txBody>
      </p:sp>
      <p:sp>
        <p:nvSpPr>
          <p:cNvPr id="229" name="Google Shape;229;g104ab4fc96c_0_34"/>
          <p:cNvSpPr txBox="1"/>
          <p:nvPr>
            <p:ph idx="4" type="body"/>
          </p:nvPr>
        </p:nvSpPr>
        <p:spPr>
          <a:xfrm>
            <a:off x="3873106" y="2667000"/>
            <a:ext cx="29469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Out of the pivot table we noticed that Agaricales presents the most related genes, which is 692. </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lang="en-US"/>
              <a:t>However, Tremellomycetes only presenting 6 related genes.</a:t>
            </a:r>
            <a:endParaRPr/>
          </a:p>
        </p:txBody>
      </p:sp>
      <p:sp>
        <p:nvSpPr>
          <p:cNvPr id="230" name="Google Shape;230;g104ab4fc96c_0_34"/>
          <p:cNvSpPr txBox="1"/>
          <p:nvPr>
            <p:ph idx="5" type="body"/>
          </p:nvPr>
        </p:nvSpPr>
        <p:spPr>
          <a:xfrm>
            <a:off x="7124700" y="1981200"/>
            <a:ext cx="29322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Genus</a:t>
            </a:r>
            <a:endParaRPr/>
          </a:p>
        </p:txBody>
      </p:sp>
      <p:sp>
        <p:nvSpPr>
          <p:cNvPr id="231" name="Google Shape;231;g104ab4fc96c_0_34"/>
          <p:cNvSpPr txBox="1"/>
          <p:nvPr>
            <p:ph idx="6" type="body"/>
          </p:nvPr>
        </p:nvSpPr>
        <p:spPr>
          <a:xfrm>
            <a:off x="7124700" y="2667000"/>
            <a:ext cx="29322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In this part, we notice that </a:t>
            </a:r>
            <a:r>
              <a:rPr i="1" lang="en-US"/>
              <a:t>Sistotremastrum</a:t>
            </a:r>
            <a:r>
              <a:rPr lang="en-US"/>
              <a:t> presents 99 related genes, and </a:t>
            </a:r>
            <a:r>
              <a:rPr i="1" lang="en-US"/>
              <a:t>Gymnopus</a:t>
            </a:r>
            <a:r>
              <a:rPr lang="en-US"/>
              <a:t> presents 89 related genes which is close to the first place.</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lang="en-US"/>
              <a:t> </a:t>
            </a:r>
            <a:r>
              <a:rPr i="1" lang="en-US"/>
              <a:t>Tremella</a:t>
            </a:r>
            <a:r>
              <a:rPr lang="en-US"/>
              <a:t> presents the least related genes in this part, which is 6 related genes.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04ab4fc96c_0_4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Cellulose</a:t>
            </a:r>
            <a:endParaRPr/>
          </a:p>
        </p:txBody>
      </p:sp>
      <p:pic>
        <p:nvPicPr>
          <p:cNvPr id="238" name="Google Shape;238;g104ab4fc96c_0_45"/>
          <p:cNvPicPr preferRelativeResize="0"/>
          <p:nvPr/>
        </p:nvPicPr>
        <p:blipFill>
          <a:blip r:embed="rId3">
            <a:alphaModFix/>
          </a:blip>
          <a:stretch>
            <a:fillRect/>
          </a:stretch>
        </p:blipFill>
        <p:spPr>
          <a:xfrm>
            <a:off x="6170650" y="1822874"/>
            <a:ext cx="5364676" cy="3212273"/>
          </a:xfrm>
          <a:prstGeom prst="rect">
            <a:avLst/>
          </a:prstGeom>
          <a:noFill/>
          <a:ln>
            <a:noFill/>
          </a:ln>
        </p:spPr>
      </p:pic>
      <p:pic>
        <p:nvPicPr>
          <p:cNvPr id="239" name="Google Shape;239;g104ab4fc96c_0_45"/>
          <p:cNvPicPr preferRelativeResize="0"/>
          <p:nvPr/>
        </p:nvPicPr>
        <p:blipFill>
          <a:blip r:embed="rId4">
            <a:alphaModFix/>
          </a:blip>
          <a:stretch>
            <a:fillRect/>
          </a:stretch>
        </p:blipFill>
        <p:spPr>
          <a:xfrm>
            <a:off x="839463" y="1822874"/>
            <a:ext cx="5094737" cy="3212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04ab4fc96c_0_2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 Hemicellulose</a:t>
            </a:r>
            <a:endParaRPr/>
          </a:p>
        </p:txBody>
      </p:sp>
      <p:sp>
        <p:nvSpPr>
          <p:cNvPr id="246" name="Google Shape;246;g104ab4fc96c_0_23"/>
          <p:cNvSpPr txBox="1"/>
          <p:nvPr>
            <p:ph idx="1" type="body"/>
          </p:nvPr>
        </p:nvSpPr>
        <p:spPr>
          <a:xfrm>
            <a:off x="632947" y="1981200"/>
            <a:ext cx="29469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Nutritional </a:t>
            </a:r>
            <a:r>
              <a:rPr lang="en-US"/>
              <a:t>Strategy</a:t>
            </a:r>
            <a:endParaRPr/>
          </a:p>
        </p:txBody>
      </p:sp>
      <p:sp>
        <p:nvSpPr>
          <p:cNvPr id="247" name="Google Shape;247;g104ab4fc96c_0_23"/>
          <p:cNvSpPr txBox="1"/>
          <p:nvPr>
            <p:ph idx="2" type="body"/>
          </p:nvPr>
        </p:nvSpPr>
        <p:spPr>
          <a:xfrm>
            <a:off x="652463" y="2667000"/>
            <a:ext cx="29274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White-rot and litter decomposers presented with 1272 and 646 total genes, respectively.</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lang="en-US"/>
              <a:t>Mycoparasites had only 1 related genes.</a:t>
            </a:r>
            <a:endParaRPr/>
          </a:p>
        </p:txBody>
      </p:sp>
      <p:sp>
        <p:nvSpPr>
          <p:cNvPr id="248" name="Google Shape;248;g104ab4fc96c_0_23"/>
          <p:cNvSpPr txBox="1"/>
          <p:nvPr>
            <p:ph idx="3" type="body"/>
          </p:nvPr>
        </p:nvSpPr>
        <p:spPr>
          <a:xfrm>
            <a:off x="3883659" y="1981200"/>
            <a:ext cx="29361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Order 	</a:t>
            </a:r>
            <a:endParaRPr/>
          </a:p>
        </p:txBody>
      </p:sp>
      <p:sp>
        <p:nvSpPr>
          <p:cNvPr id="249" name="Google Shape;249;g104ab4fc96c_0_23"/>
          <p:cNvSpPr txBox="1"/>
          <p:nvPr>
            <p:ph idx="4" type="body"/>
          </p:nvPr>
        </p:nvSpPr>
        <p:spPr>
          <a:xfrm>
            <a:off x="3873106" y="2667000"/>
            <a:ext cx="29469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Agaricales has the most related genes presented, 1021. </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lang="en-US"/>
              <a:t>Tremellomycetes in this case only shows 1 related gene. </a:t>
            </a:r>
            <a:endParaRPr/>
          </a:p>
        </p:txBody>
      </p:sp>
      <p:sp>
        <p:nvSpPr>
          <p:cNvPr id="250" name="Google Shape;250;g104ab4fc96c_0_23"/>
          <p:cNvSpPr txBox="1"/>
          <p:nvPr>
            <p:ph idx="5" type="body"/>
          </p:nvPr>
        </p:nvSpPr>
        <p:spPr>
          <a:xfrm>
            <a:off x="7124700" y="1981200"/>
            <a:ext cx="29322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Genus </a:t>
            </a:r>
            <a:endParaRPr/>
          </a:p>
        </p:txBody>
      </p:sp>
      <p:sp>
        <p:nvSpPr>
          <p:cNvPr id="251" name="Google Shape;251;g104ab4fc96c_0_23"/>
          <p:cNvSpPr txBox="1"/>
          <p:nvPr>
            <p:ph idx="6" type="body"/>
          </p:nvPr>
        </p:nvSpPr>
        <p:spPr>
          <a:xfrm>
            <a:off x="7124700" y="2667000"/>
            <a:ext cx="29322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For hemicellulose, </a:t>
            </a:r>
            <a:r>
              <a:rPr i="1" lang="en-US"/>
              <a:t>Gymnopus</a:t>
            </a:r>
            <a:r>
              <a:rPr lang="en-US"/>
              <a:t> shows the most related genes, 189.</a:t>
            </a:r>
            <a:endParaRPr/>
          </a:p>
          <a:p>
            <a:pPr indent="0" lvl="0" marL="0" rtl="0" algn="l">
              <a:spcBef>
                <a:spcPts val="1000"/>
              </a:spcBef>
              <a:spcAft>
                <a:spcPts val="0"/>
              </a:spcAft>
              <a:buNone/>
            </a:pPr>
            <a:r>
              <a:t/>
            </a:r>
            <a:endParaRPr/>
          </a:p>
          <a:p>
            <a:pPr indent="-299720" lvl="0" marL="457200" rtl="0" algn="l">
              <a:spcBef>
                <a:spcPts val="1000"/>
              </a:spcBef>
              <a:spcAft>
                <a:spcPts val="0"/>
              </a:spcAft>
              <a:buSzPts val="1120"/>
              <a:buChar char="●"/>
            </a:pPr>
            <a:r>
              <a:rPr i="1" lang="en-US"/>
              <a:t>Tremella</a:t>
            </a:r>
            <a:r>
              <a:rPr lang="en-US"/>
              <a:t> shows only 1 related gene.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104ab4fc96c_0_5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 Hemicellulose</a:t>
            </a:r>
            <a:endParaRPr/>
          </a:p>
        </p:txBody>
      </p:sp>
      <p:pic>
        <p:nvPicPr>
          <p:cNvPr id="258" name="Google Shape;258;g104ab4fc96c_0_55"/>
          <p:cNvPicPr preferRelativeResize="0"/>
          <p:nvPr/>
        </p:nvPicPr>
        <p:blipFill>
          <a:blip r:embed="rId3">
            <a:alphaModFix/>
          </a:blip>
          <a:stretch>
            <a:fillRect/>
          </a:stretch>
        </p:blipFill>
        <p:spPr>
          <a:xfrm>
            <a:off x="6105325" y="1607449"/>
            <a:ext cx="5353475" cy="3643104"/>
          </a:xfrm>
          <a:prstGeom prst="rect">
            <a:avLst/>
          </a:prstGeom>
          <a:noFill/>
          <a:ln>
            <a:noFill/>
          </a:ln>
        </p:spPr>
      </p:pic>
      <p:pic>
        <p:nvPicPr>
          <p:cNvPr id="259" name="Google Shape;259;g104ab4fc96c_0_55"/>
          <p:cNvPicPr preferRelativeResize="0"/>
          <p:nvPr/>
        </p:nvPicPr>
        <p:blipFill>
          <a:blip r:embed="rId4">
            <a:alphaModFix/>
          </a:blip>
          <a:stretch>
            <a:fillRect/>
          </a:stretch>
        </p:blipFill>
        <p:spPr>
          <a:xfrm>
            <a:off x="545925" y="1613638"/>
            <a:ext cx="5353475" cy="36307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04ab4fc96c_0_12"/>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Results: Lignin and Xenobiotics</a:t>
            </a:r>
            <a:endParaRPr/>
          </a:p>
        </p:txBody>
      </p:sp>
      <p:sp>
        <p:nvSpPr>
          <p:cNvPr id="266" name="Google Shape;266;g104ab4fc96c_0_12"/>
          <p:cNvSpPr txBox="1"/>
          <p:nvPr>
            <p:ph idx="1" type="body"/>
          </p:nvPr>
        </p:nvSpPr>
        <p:spPr>
          <a:xfrm>
            <a:off x="632947" y="1981200"/>
            <a:ext cx="29469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Nutritional Strategy </a:t>
            </a:r>
            <a:endParaRPr/>
          </a:p>
        </p:txBody>
      </p:sp>
      <p:sp>
        <p:nvSpPr>
          <p:cNvPr id="267" name="Google Shape;267;g104ab4fc96c_0_12"/>
          <p:cNvSpPr txBox="1"/>
          <p:nvPr>
            <p:ph idx="2" type="body"/>
          </p:nvPr>
        </p:nvSpPr>
        <p:spPr>
          <a:xfrm>
            <a:off x="652463" y="2667000"/>
            <a:ext cx="29274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White-rot and litter decomposers presented with 1358 and 788 total genes, respectively.</a:t>
            </a:r>
            <a:endParaRPr/>
          </a:p>
          <a:p>
            <a:pPr indent="-299720" lvl="0" marL="457200" rtl="0" algn="l">
              <a:spcBef>
                <a:spcPts val="0"/>
              </a:spcBef>
              <a:spcAft>
                <a:spcPts val="0"/>
              </a:spcAft>
              <a:buSzPts val="1120"/>
              <a:buChar char="-"/>
            </a:pPr>
            <a:r>
              <a:rPr lang="en-US"/>
              <a:t>Mycoparasites had only 6 total genes.</a:t>
            </a:r>
            <a:endParaRPr/>
          </a:p>
        </p:txBody>
      </p:sp>
      <p:sp>
        <p:nvSpPr>
          <p:cNvPr id="268" name="Google Shape;268;g104ab4fc96c_0_12"/>
          <p:cNvSpPr txBox="1"/>
          <p:nvPr>
            <p:ph idx="3" type="body"/>
          </p:nvPr>
        </p:nvSpPr>
        <p:spPr>
          <a:xfrm>
            <a:off x="3883659" y="1981200"/>
            <a:ext cx="29361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Order </a:t>
            </a:r>
            <a:endParaRPr/>
          </a:p>
        </p:txBody>
      </p:sp>
      <p:sp>
        <p:nvSpPr>
          <p:cNvPr id="269" name="Google Shape;269;g104ab4fc96c_0_12"/>
          <p:cNvSpPr txBox="1"/>
          <p:nvPr>
            <p:ph idx="4" type="body"/>
          </p:nvPr>
        </p:nvSpPr>
        <p:spPr>
          <a:xfrm>
            <a:off x="3873106" y="2667000"/>
            <a:ext cx="29469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Most </a:t>
            </a:r>
            <a:r>
              <a:rPr lang="en-US"/>
              <a:t>notably order Agaricales presented with 1076 total genes, followed by order Polyporales with 512 genes.</a:t>
            </a:r>
            <a:endParaRPr/>
          </a:p>
          <a:p>
            <a:pPr indent="-299720" lvl="0" marL="457200" rtl="0" algn="l">
              <a:spcBef>
                <a:spcPts val="0"/>
              </a:spcBef>
              <a:spcAft>
                <a:spcPts val="0"/>
              </a:spcAft>
              <a:buSzPts val="1120"/>
              <a:buChar char="-"/>
            </a:pPr>
            <a:r>
              <a:rPr lang="en-US"/>
              <a:t>Tremellomycetes presented with the least, 6 genes.</a:t>
            </a:r>
            <a:endParaRPr/>
          </a:p>
        </p:txBody>
      </p:sp>
      <p:sp>
        <p:nvSpPr>
          <p:cNvPr id="270" name="Google Shape;270;g104ab4fc96c_0_12"/>
          <p:cNvSpPr txBox="1"/>
          <p:nvPr>
            <p:ph idx="5" type="body"/>
          </p:nvPr>
        </p:nvSpPr>
        <p:spPr>
          <a:xfrm>
            <a:off x="7124700" y="1981200"/>
            <a:ext cx="2932200" cy="576300"/>
          </a:xfrm>
          <a:prstGeom prst="rect">
            <a:avLst/>
          </a:prstGeom>
        </p:spPr>
        <p:txBody>
          <a:bodyPr anchorCtr="0" anchor="b" bIns="45700" lIns="91425" spcFirstLastPara="1" rIns="91425" wrap="square" tIns="45700">
            <a:noAutofit/>
          </a:bodyPr>
          <a:lstStyle/>
          <a:p>
            <a:pPr indent="0" lvl="0" marL="0" rtl="0" algn="l">
              <a:spcBef>
                <a:spcPts val="1000"/>
              </a:spcBef>
              <a:spcAft>
                <a:spcPts val="0"/>
              </a:spcAft>
              <a:buNone/>
            </a:pPr>
            <a:r>
              <a:rPr lang="en-US"/>
              <a:t>Genus</a:t>
            </a:r>
            <a:endParaRPr/>
          </a:p>
        </p:txBody>
      </p:sp>
      <p:sp>
        <p:nvSpPr>
          <p:cNvPr id="271" name="Google Shape;271;g104ab4fc96c_0_12"/>
          <p:cNvSpPr txBox="1"/>
          <p:nvPr>
            <p:ph idx="6" type="body"/>
          </p:nvPr>
        </p:nvSpPr>
        <p:spPr>
          <a:xfrm>
            <a:off x="7124700" y="2667000"/>
            <a:ext cx="2932200" cy="3589200"/>
          </a:xfrm>
          <a:prstGeom prst="rect">
            <a:avLst/>
          </a:prstGeom>
        </p:spPr>
        <p:txBody>
          <a:bodyPr anchorCtr="0" anchor="t" bIns="45700" lIns="91425" spcFirstLastPara="1" rIns="91425" wrap="square" tIns="45700">
            <a:normAutofit/>
          </a:bodyPr>
          <a:lstStyle/>
          <a:p>
            <a:pPr indent="-299720" lvl="0" marL="457200" rtl="0" algn="l">
              <a:spcBef>
                <a:spcPts val="1000"/>
              </a:spcBef>
              <a:spcAft>
                <a:spcPts val="0"/>
              </a:spcAft>
              <a:buSzPts val="1120"/>
              <a:buChar char="-"/>
            </a:pPr>
            <a:r>
              <a:rPr lang="en-US"/>
              <a:t>Genus </a:t>
            </a:r>
            <a:r>
              <a:rPr i="1" lang="en-US"/>
              <a:t>Gymnopus, Sistatremastrum, and </a:t>
            </a:r>
            <a:r>
              <a:rPr i="1" lang="en-US"/>
              <a:t>Tetrapyrgos</a:t>
            </a:r>
            <a:r>
              <a:rPr lang="en-US"/>
              <a:t>, presented the most genes with 219, 185, and 174 respectively.</a:t>
            </a:r>
            <a:endParaRPr/>
          </a:p>
          <a:p>
            <a:pPr indent="-299720" lvl="0" marL="457200" rtl="0" algn="l">
              <a:spcBef>
                <a:spcPts val="0"/>
              </a:spcBef>
              <a:spcAft>
                <a:spcPts val="0"/>
              </a:spcAft>
              <a:buSzPts val="1120"/>
              <a:buChar char="-"/>
            </a:pPr>
            <a:r>
              <a:rPr lang="en-US"/>
              <a:t>Genus </a:t>
            </a:r>
            <a:r>
              <a:rPr i="1" lang="en-US"/>
              <a:t>Tremella</a:t>
            </a:r>
            <a:r>
              <a:rPr lang="en-US"/>
              <a:t> presented with the least, 6 genes.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04ab4fc96c_0_50"/>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Results: Lignin and Xenobiotics</a:t>
            </a:r>
            <a:endParaRPr/>
          </a:p>
        </p:txBody>
      </p:sp>
      <p:pic>
        <p:nvPicPr>
          <p:cNvPr id="278" name="Google Shape;278;g104ab4fc96c_0_50"/>
          <p:cNvPicPr preferRelativeResize="0"/>
          <p:nvPr/>
        </p:nvPicPr>
        <p:blipFill>
          <a:blip r:embed="rId3">
            <a:alphaModFix/>
          </a:blip>
          <a:stretch>
            <a:fillRect/>
          </a:stretch>
        </p:blipFill>
        <p:spPr>
          <a:xfrm>
            <a:off x="5836275" y="1600750"/>
            <a:ext cx="5930525" cy="4263550"/>
          </a:xfrm>
          <a:prstGeom prst="rect">
            <a:avLst/>
          </a:prstGeom>
          <a:noFill/>
          <a:ln>
            <a:noFill/>
          </a:ln>
        </p:spPr>
      </p:pic>
      <p:pic>
        <p:nvPicPr>
          <p:cNvPr id="279" name="Google Shape;279;g104ab4fc96c_0_50"/>
          <p:cNvPicPr preferRelativeResize="0"/>
          <p:nvPr/>
        </p:nvPicPr>
        <p:blipFill>
          <a:blip r:embed="rId4">
            <a:alphaModFix/>
          </a:blip>
          <a:stretch>
            <a:fillRect/>
          </a:stretch>
        </p:blipFill>
        <p:spPr>
          <a:xfrm>
            <a:off x="208375" y="1949543"/>
            <a:ext cx="5531474" cy="37491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044eafef08_0_6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86" name="Google Shape;286;g1044eafef08_0_63"/>
          <p:cNvSpPr txBox="1"/>
          <p:nvPr>
            <p:ph idx="1" type="body"/>
          </p:nvPr>
        </p:nvSpPr>
        <p:spPr>
          <a:xfrm>
            <a:off x="827474" y="1667475"/>
            <a:ext cx="9804300" cy="44808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Based on our analysis, we have found which genuses of </a:t>
            </a:r>
            <a:r>
              <a:rPr lang="en-US"/>
              <a:t>mushrooms</a:t>
            </a:r>
            <a:r>
              <a:rPr lang="en-US"/>
              <a:t> shows the most </a:t>
            </a:r>
            <a:r>
              <a:rPr lang="en-US"/>
              <a:t>relevant</a:t>
            </a:r>
            <a:r>
              <a:rPr lang="en-US"/>
              <a:t> genes for the breakdown of different </a:t>
            </a:r>
            <a:r>
              <a:rPr lang="en-US"/>
              <a:t>plant cell wall components.</a:t>
            </a:r>
            <a:endParaRPr/>
          </a:p>
          <a:p>
            <a:pPr indent="0" lvl="0" marL="0" rtl="0" algn="l">
              <a:spcBef>
                <a:spcPts val="1000"/>
              </a:spcBef>
              <a:spcAft>
                <a:spcPts val="0"/>
              </a:spcAft>
              <a:buNone/>
            </a:pPr>
            <a:r>
              <a:t/>
            </a:r>
            <a:endParaRPr/>
          </a:p>
          <a:p>
            <a:pPr indent="-320040" lvl="0" marL="457200" rtl="0" algn="l">
              <a:spcBef>
                <a:spcPts val="1000"/>
              </a:spcBef>
              <a:spcAft>
                <a:spcPts val="0"/>
              </a:spcAft>
              <a:buSzPts val="1440"/>
              <a:buChar char="►"/>
            </a:pPr>
            <a:r>
              <a:rPr lang="en-US"/>
              <a:t>Cellulose: </a:t>
            </a:r>
            <a:r>
              <a:rPr i="1" lang="en-US"/>
              <a:t>Sistotremastrum</a:t>
            </a:r>
            <a:r>
              <a:rPr lang="en-US"/>
              <a:t> (Order: Trechisporales)</a:t>
            </a:r>
            <a:endParaRPr/>
          </a:p>
          <a:p>
            <a:pPr indent="-320040" lvl="0" marL="457200" rtl="0" algn="l">
              <a:spcBef>
                <a:spcPts val="0"/>
              </a:spcBef>
              <a:spcAft>
                <a:spcPts val="0"/>
              </a:spcAft>
              <a:buSzPts val="1440"/>
              <a:buChar char="►"/>
            </a:pPr>
            <a:r>
              <a:rPr lang="en-US"/>
              <a:t>Hemicellulose: </a:t>
            </a:r>
            <a:r>
              <a:rPr i="1" lang="en-US"/>
              <a:t>Gymnopus</a:t>
            </a:r>
            <a:r>
              <a:rPr lang="en-US"/>
              <a:t> (Order: Agaricales)</a:t>
            </a:r>
            <a:endParaRPr/>
          </a:p>
          <a:p>
            <a:pPr indent="-320040" lvl="0" marL="457200" rtl="0" algn="l">
              <a:spcBef>
                <a:spcPts val="0"/>
              </a:spcBef>
              <a:spcAft>
                <a:spcPts val="0"/>
              </a:spcAft>
              <a:buSzPts val="1440"/>
              <a:buChar char="►"/>
            </a:pPr>
            <a:r>
              <a:rPr lang="en-US"/>
              <a:t>Lignin and Xenobiotics: </a:t>
            </a:r>
            <a:r>
              <a:rPr i="1" lang="en-US"/>
              <a:t>Gymnopus</a:t>
            </a:r>
            <a:r>
              <a:rPr lang="en-US"/>
              <a:t> (Order: Agaricales)</a:t>
            </a:r>
            <a:endParaRPr/>
          </a:p>
          <a:p>
            <a:pPr indent="0" lvl="0" marL="914400" rtl="0" algn="l">
              <a:spcBef>
                <a:spcPts val="1000"/>
              </a:spcBef>
              <a:spcAft>
                <a:spcPts val="0"/>
              </a:spcAft>
              <a:buNone/>
            </a:pPr>
            <a:r>
              <a:t/>
            </a:r>
            <a:endParaRPr/>
          </a:p>
          <a:p>
            <a:pPr indent="0" lvl="0" marL="0" rtl="0" algn="l">
              <a:spcBef>
                <a:spcPts val="1000"/>
              </a:spcBef>
              <a:spcAft>
                <a:spcPts val="0"/>
              </a:spcAft>
              <a:buNone/>
            </a:pPr>
            <a:r>
              <a:rPr lang="en-US"/>
              <a:t>Future directions: Finding out the rate of decomposition of plant material by the fungi that had the most PCW degrading genes. To prove our hypothesis, we would need to expose the organisms to different environments and plant materials  in a controlled environment and look at the efficiency of each fungi under given conditions.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044eafef08_0_69"/>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References </a:t>
            </a:r>
            <a:endParaRPr/>
          </a:p>
        </p:txBody>
      </p:sp>
      <p:sp>
        <p:nvSpPr>
          <p:cNvPr id="293" name="Google Shape;293;g1044eafef08_0_69"/>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lnSpcReduction="20000"/>
          </a:bodyPr>
          <a:lstStyle/>
          <a:p>
            <a:pPr indent="-317500" lvl="0" marL="457200" rtl="0" algn="l">
              <a:lnSpc>
                <a:spcPct val="115000"/>
              </a:lnSpc>
              <a:spcBef>
                <a:spcPts val="1200"/>
              </a:spcBef>
              <a:spcAft>
                <a:spcPts val="0"/>
              </a:spcAft>
              <a:buClr>
                <a:schemeClr val="lt1"/>
              </a:buClr>
              <a:buSzPts val="1400"/>
              <a:buFont typeface="Century Gothic"/>
              <a:buChar char="-"/>
            </a:pPr>
            <a:r>
              <a:rPr lang="en-US" sz="1400"/>
              <a:t>Biogeochemical cycles (2011) Available at: https://scied.ucar.edu/learning-zone/earth-system/biogeochemical-cycles [Accessed November 30, 2021].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Floudas D, et al. (2020) Uncovering the hidden diversity of litter-decomposition mechanisms in mushroom-forming fungi. </a:t>
            </a:r>
            <a:r>
              <a:rPr i="1" lang="en-US" sz="1400"/>
              <a:t>The ISME Journal</a:t>
            </a:r>
            <a:r>
              <a:rPr lang="en-US" sz="1400"/>
              <a:t> 14(8):2046–2059.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Mayer M, et al. (2021) Soil fertility relates to fungal mediated decomposition and organic matter turnover in a temperate mountain forest. </a:t>
            </a:r>
            <a:r>
              <a:rPr i="1" lang="en-US" sz="1400"/>
              <a:t>New Phytologist</a:t>
            </a:r>
            <a:r>
              <a:rPr lang="en-US" sz="1400"/>
              <a:t> 231(2):777–790.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Microsoft (2021) Microsoft Excel for Mac. </a:t>
            </a:r>
            <a:r>
              <a:rPr i="1" lang="en-US" sz="1400"/>
              <a:t>Microsoft 365</a:t>
            </a:r>
            <a:r>
              <a:rPr lang="en-US" sz="1400"/>
              <a:t>. Available at: https://www.microsoft.com/en-us/microsoft-365/excel [Accessed November 29, 2021].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Patterson, A. D., Gonzalez, F. J., &amp; Idle, J. R. (2010). Xenobiotic metabolism: A view through the metabolometer. </a:t>
            </a:r>
            <a:r>
              <a:rPr i="1" lang="en-US" sz="1400"/>
              <a:t>Chemical Research in Toxicology</a:t>
            </a:r>
            <a:r>
              <a:rPr lang="en-US" sz="1400"/>
              <a:t>, </a:t>
            </a:r>
            <a:r>
              <a:rPr i="1" lang="en-US" sz="1400"/>
              <a:t>23</a:t>
            </a:r>
            <a:r>
              <a:rPr lang="en-US" sz="1400"/>
              <a:t>(5), 851–860. https://doi.org/10.1021/tx100020p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Rawlings A, et al. (2021) Metabolic responses of two pioneer wood decay fungi to diurnally cycling temperature. </a:t>
            </a:r>
            <a:r>
              <a:rPr i="1" lang="en-US" sz="1400"/>
              <a:t>Journal of Ecology</a:t>
            </a:r>
            <a:r>
              <a:rPr lang="en-US" sz="1400"/>
              <a:t>. doi:10.1111/1365-2745.13716.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Tomer A, et al. (2021) Role of fungi in bioremediation and Environmental Sustainability. </a:t>
            </a:r>
            <a:r>
              <a:rPr i="1" lang="en-US" sz="1400"/>
              <a:t>Fungal Biology</a:t>
            </a:r>
            <a:r>
              <a:rPr lang="en-US" sz="1400"/>
              <a:t>:187–200. </a:t>
            </a:r>
            <a:endParaRPr sz="1400"/>
          </a:p>
          <a:p>
            <a:pPr indent="-317500" lvl="0" marL="457200" rtl="0" algn="l">
              <a:lnSpc>
                <a:spcPct val="115000"/>
              </a:lnSpc>
              <a:spcBef>
                <a:spcPts val="0"/>
              </a:spcBef>
              <a:spcAft>
                <a:spcPts val="0"/>
              </a:spcAft>
              <a:buClr>
                <a:schemeClr val="lt1"/>
              </a:buClr>
              <a:buSzPts val="1400"/>
              <a:buFont typeface="Century Gothic"/>
              <a:buChar char="-"/>
            </a:pPr>
            <a:r>
              <a:rPr lang="en-US" sz="1400"/>
              <a:t>Weil RR, Brady NC (2017) 11-12. </a:t>
            </a:r>
            <a:r>
              <a:rPr i="1" lang="en-US" sz="1400"/>
              <a:t>Nature and Properties of Soil </a:t>
            </a:r>
            <a:r>
              <a:rPr lang="en-US" sz="1400"/>
              <a:t>(Pearson Prentice Hall), pp 464–581. 15th Ed. </a:t>
            </a:r>
            <a:endParaRPr sz="1400"/>
          </a:p>
          <a:p>
            <a:pPr indent="0" lvl="0" marL="457200" rtl="0" algn="l">
              <a:spcBef>
                <a:spcPts val="12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a:t>Question</a:t>
            </a:r>
            <a:endParaRPr/>
          </a:p>
        </p:txBody>
      </p:sp>
      <p:sp>
        <p:nvSpPr>
          <p:cNvPr id="159" name="Google Shape;159;p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600"/>
              <a:buChar char="►"/>
            </a:pPr>
            <a:r>
              <a:rPr lang="en-US">
                <a:solidFill>
                  <a:srgbClr val="FFC000"/>
                </a:solidFill>
              </a:rPr>
              <a:t>What fungi order and/or species based on nutritional strategy are the best at decomposing certain types of plant cell wall component? </a:t>
            </a:r>
            <a:endParaRPr/>
          </a:p>
          <a:p>
            <a:pPr indent="-342900" lvl="0" marL="342900" rtl="0" algn="l">
              <a:spcBef>
                <a:spcPts val="1000"/>
              </a:spcBef>
              <a:spcAft>
                <a:spcPts val="0"/>
              </a:spcAft>
              <a:buSzPts val="1600"/>
              <a:buChar char="►"/>
            </a:pPr>
            <a:r>
              <a:rPr lang="en-US"/>
              <a:t>Why such question?</a:t>
            </a:r>
            <a:endParaRPr/>
          </a:p>
          <a:p>
            <a:pPr indent="-285750" lvl="1" marL="742950" rtl="0" algn="l">
              <a:spcBef>
                <a:spcPts val="1000"/>
              </a:spcBef>
              <a:spcAft>
                <a:spcPts val="0"/>
              </a:spcAft>
              <a:buSzPts val="1440"/>
              <a:buChar char="►"/>
            </a:pPr>
            <a:r>
              <a:rPr lang="en-US"/>
              <a:t>Fungi play key roles in soil ecosystems</a:t>
            </a:r>
            <a:endParaRPr/>
          </a:p>
          <a:p>
            <a:pPr indent="-228600" lvl="2" marL="1143000" rtl="0" algn="l">
              <a:spcBef>
                <a:spcPts val="1000"/>
              </a:spcBef>
              <a:spcAft>
                <a:spcPts val="0"/>
              </a:spcAft>
              <a:buSzPts val="1280"/>
              <a:buChar char="►"/>
            </a:pPr>
            <a:r>
              <a:rPr lang="en-US"/>
              <a:t>Decomposers</a:t>
            </a:r>
            <a:endParaRPr/>
          </a:p>
          <a:p>
            <a:pPr indent="-228600" lvl="2" marL="1143000" rtl="0" algn="l">
              <a:spcBef>
                <a:spcPts val="1000"/>
              </a:spcBef>
              <a:spcAft>
                <a:spcPts val="0"/>
              </a:spcAft>
              <a:buSzPts val="1280"/>
              <a:buChar char="►"/>
            </a:pPr>
            <a:r>
              <a:rPr lang="en-US"/>
              <a:t>Plant symbionts</a:t>
            </a:r>
            <a:endParaRPr/>
          </a:p>
          <a:p>
            <a:pPr indent="-285750" lvl="1" marL="742950" rtl="0" algn="l">
              <a:spcBef>
                <a:spcPts val="1000"/>
              </a:spcBef>
              <a:spcAft>
                <a:spcPts val="0"/>
              </a:spcAft>
              <a:buSzPts val="1440"/>
              <a:buChar char="►"/>
            </a:pPr>
            <a:r>
              <a:rPr lang="en-US"/>
              <a:t>Use as tools of bioremediation </a:t>
            </a:r>
            <a:endParaRPr/>
          </a:p>
          <a:p>
            <a:pPr indent="-285750" lvl="1" marL="742950" rtl="0" algn="l">
              <a:spcBef>
                <a:spcPts val="1000"/>
              </a:spcBef>
              <a:spcAft>
                <a:spcPts val="0"/>
              </a:spcAft>
              <a:buSzPts val="1440"/>
              <a:buChar char="►"/>
            </a:pPr>
            <a:r>
              <a:rPr lang="en-US"/>
              <a:t>Biotechnological use in medicine</a:t>
            </a:r>
            <a:endParaRPr/>
          </a:p>
          <a:p>
            <a:pPr indent="-285750" lvl="1" marL="742950" rtl="0" algn="l">
              <a:spcBef>
                <a:spcPts val="1000"/>
              </a:spcBef>
              <a:spcAft>
                <a:spcPts val="0"/>
              </a:spcAft>
              <a:buSzPts val="1440"/>
              <a:buChar char="►"/>
            </a:pPr>
            <a:r>
              <a:rPr lang="en-US"/>
              <a:t>Source of food (beer, bread, meat alternative etc.)</a:t>
            </a:r>
            <a:endParaRPr/>
          </a:p>
          <a:p>
            <a:pPr indent="-285750" lvl="1" marL="742950" rtl="0" algn="l">
              <a:spcBef>
                <a:spcPts val="1000"/>
              </a:spcBef>
              <a:spcAft>
                <a:spcPts val="0"/>
              </a:spcAft>
              <a:buSzPts val="1440"/>
              <a:buChar char="►"/>
            </a:pPr>
            <a:r>
              <a:rPr lang="en-US"/>
              <a:t>Spiritual rituals</a:t>
            </a:r>
            <a:endParaRPr/>
          </a:p>
          <a:p>
            <a:pPr indent="-194309" lvl="1" marL="742950" rtl="0" algn="l">
              <a:spcBef>
                <a:spcPts val="1000"/>
              </a:spcBef>
              <a:spcAft>
                <a:spcPts val="0"/>
              </a:spcAft>
              <a:buSzPts val="1440"/>
              <a:buNone/>
            </a:pPr>
            <a:r>
              <a:t/>
            </a:r>
            <a:endParaRPr/>
          </a:p>
        </p:txBody>
      </p:sp>
      <p:pic>
        <p:nvPicPr>
          <p:cNvPr id="160" name="Google Shape;160;p2"/>
          <p:cNvPicPr preferRelativeResize="0"/>
          <p:nvPr/>
        </p:nvPicPr>
        <p:blipFill rotWithShape="1">
          <a:blip r:embed="rId3">
            <a:alphaModFix/>
          </a:blip>
          <a:srcRect b="0" l="0" r="0" t="0"/>
          <a:stretch/>
        </p:blipFill>
        <p:spPr>
          <a:xfrm>
            <a:off x="10431967" y="4574963"/>
            <a:ext cx="1653561" cy="22047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4200"/>
              <a:buFont typeface="Century Gothic"/>
              <a:buNone/>
            </a:pPr>
            <a:r>
              <a:rPr lang="en-US" sz="4200"/>
              <a:t>Background</a:t>
            </a:r>
            <a:endParaRPr/>
          </a:p>
        </p:txBody>
      </p:sp>
      <p:pic>
        <p:nvPicPr>
          <p:cNvPr id="167" name="Google Shape;167;p3"/>
          <p:cNvPicPr preferRelativeResize="0"/>
          <p:nvPr>
            <p:ph idx="1" type="body"/>
          </p:nvPr>
        </p:nvPicPr>
        <p:blipFill rotWithShape="1">
          <a:blip r:embed="rId3">
            <a:alphaModFix/>
          </a:blip>
          <a:srcRect b="0" l="0" r="0" t="0"/>
          <a:stretch/>
        </p:blipFill>
        <p:spPr>
          <a:xfrm>
            <a:off x="1259281" y="3168482"/>
            <a:ext cx="3024057" cy="2955909"/>
          </a:xfrm>
          <a:prstGeom prst="rect">
            <a:avLst/>
          </a:prstGeom>
          <a:noFill/>
          <a:ln>
            <a:noFill/>
          </a:ln>
        </p:spPr>
      </p:pic>
      <p:sp>
        <p:nvSpPr>
          <p:cNvPr id="168" name="Google Shape;168;p3"/>
          <p:cNvSpPr txBox="1"/>
          <p:nvPr>
            <p:ph idx="2" type="body"/>
          </p:nvPr>
        </p:nvSpPr>
        <p:spPr>
          <a:xfrm>
            <a:off x="4814219" y="1609837"/>
            <a:ext cx="6729314" cy="4447296"/>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1120"/>
              <a:buNone/>
            </a:pPr>
            <a:r>
              <a:rPr b="1" lang="en-US"/>
              <a:t>What is Organic Matter (OM)? 	</a:t>
            </a:r>
            <a:endParaRPr/>
          </a:p>
          <a:p>
            <a:pPr indent="0" lvl="0" marL="0" rtl="0" algn="l">
              <a:spcBef>
                <a:spcPts val="1000"/>
              </a:spcBef>
              <a:spcAft>
                <a:spcPts val="0"/>
              </a:spcAft>
              <a:buSzPts val="1120"/>
              <a:buNone/>
            </a:pPr>
            <a:r>
              <a:rPr lang="en-US"/>
              <a:t>- Microbial biomass + detritus + humus (weil and Bary, 2017)</a:t>
            </a:r>
            <a:endParaRPr/>
          </a:p>
          <a:p>
            <a:pPr indent="0" lvl="0" marL="0" rtl="0" algn="l">
              <a:spcBef>
                <a:spcPts val="1000"/>
              </a:spcBef>
              <a:spcAft>
                <a:spcPts val="0"/>
              </a:spcAft>
              <a:buSzPts val="1120"/>
              <a:buNone/>
            </a:pPr>
            <a:r>
              <a:rPr b="1" lang="en-US"/>
              <a:t>Why is it important? </a:t>
            </a:r>
            <a:endParaRPr/>
          </a:p>
          <a:p>
            <a:pPr indent="-285750" lvl="0" marL="285750" rtl="0" algn="l">
              <a:spcBef>
                <a:spcPts val="1000"/>
              </a:spcBef>
              <a:spcAft>
                <a:spcPts val="0"/>
              </a:spcAft>
              <a:buSzPts val="1120"/>
              <a:buFont typeface="Century Gothic"/>
              <a:buChar char="-"/>
            </a:pPr>
            <a:r>
              <a:rPr lang="en-US"/>
              <a:t>Food for microbes, recycling of nutrients, impact chemical and physical soil properties </a:t>
            </a:r>
            <a:endParaRPr/>
          </a:p>
          <a:p>
            <a:pPr indent="0" lvl="0" marL="0" rtl="0" algn="l">
              <a:spcBef>
                <a:spcPts val="1000"/>
              </a:spcBef>
              <a:spcAft>
                <a:spcPts val="0"/>
              </a:spcAft>
              <a:buSzPts val="1120"/>
              <a:buNone/>
            </a:pPr>
            <a:r>
              <a:rPr b="1" lang="en-US"/>
              <a:t>Fungi Role?</a:t>
            </a:r>
            <a:endParaRPr/>
          </a:p>
          <a:p>
            <a:pPr indent="-285750" lvl="0" marL="285750" rtl="0" algn="l">
              <a:spcBef>
                <a:spcPts val="1000"/>
              </a:spcBef>
              <a:spcAft>
                <a:spcPts val="0"/>
              </a:spcAft>
              <a:buSzPts val="1120"/>
              <a:buFont typeface="Century Gothic"/>
              <a:buChar char="-"/>
            </a:pPr>
            <a:r>
              <a:rPr lang="en-US"/>
              <a:t>Aid in decomposition of OM by secreting variety of  hydrolytic and oxidative enzymes (</a:t>
            </a:r>
            <a:r>
              <a:rPr lang="en-US"/>
              <a:t>Mayer et al., 2021)</a:t>
            </a:r>
            <a:endParaRPr/>
          </a:p>
          <a:p>
            <a:pPr indent="0" lvl="0" marL="0" rtl="0" algn="l">
              <a:spcBef>
                <a:spcPts val="1000"/>
              </a:spcBef>
              <a:spcAft>
                <a:spcPts val="0"/>
              </a:spcAft>
              <a:buSzPts val="1120"/>
              <a:buNone/>
            </a:pPr>
            <a:r>
              <a:rPr b="1" lang="en-US"/>
              <a:t>Plant residues? </a:t>
            </a:r>
            <a:endParaRPr/>
          </a:p>
          <a:p>
            <a:pPr indent="-285750" lvl="0" marL="285750" rtl="0" algn="l">
              <a:spcBef>
                <a:spcPts val="1000"/>
              </a:spcBef>
              <a:spcAft>
                <a:spcPts val="0"/>
              </a:spcAft>
              <a:buSzPts val="1120"/>
              <a:buFont typeface="Century Gothic"/>
              <a:buChar char="-"/>
            </a:pPr>
            <a:r>
              <a:rPr lang="en-US"/>
              <a:t>Main components consist of cellulose, hemicellulose, and lignin</a:t>
            </a:r>
            <a:endParaRPr/>
          </a:p>
          <a:p>
            <a:pPr indent="-285750" lvl="0" marL="285750" rtl="0" algn="l">
              <a:spcBef>
                <a:spcPts val="1000"/>
              </a:spcBef>
              <a:spcAft>
                <a:spcPts val="0"/>
              </a:spcAft>
              <a:buSzPts val="1120"/>
              <a:buFont typeface="Century Gothic"/>
              <a:buChar char="-"/>
            </a:pPr>
            <a:r>
              <a:rPr lang="en-US"/>
              <a:t>Xenobiotics are </a:t>
            </a:r>
            <a:r>
              <a:rPr lang="en-US"/>
              <a:t>substances</a:t>
            </a:r>
            <a:r>
              <a:rPr lang="en-US"/>
              <a:t> present that are foregin to organism (</a:t>
            </a:r>
            <a:r>
              <a:rPr lang="en-US"/>
              <a:t>Patterson, Gonzalez, &amp; Idle, 2010)</a:t>
            </a:r>
            <a:endParaRPr sz="1600"/>
          </a:p>
          <a:p>
            <a:pPr indent="0" lvl="0" marL="0" rtl="0" algn="l">
              <a:spcBef>
                <a:spcPts val="1000"/>
              </a:spcBef>
              <a:spcAft>
                <a:spcPts val="0"/>
              </a:spcAft>
              <a:buSzPts val="1120"/>
              <a:buNone/>
            </a:pPr>
            <a:r>
              <a:rPr b="1" lang="en-US"/>
              <a:t>Our Ideas ?</a:t>
            </a:r>
            <a:endParaRPr/>
          </a:p>
          <a:p>
            <a:pPr indent="0" lvl="0" marL="0" rtl="0" algn="l">
              <a:spcBef>
                <a:spcPts val="1000"/>
              </a:spcBef>
              <a:spcAft>
                <a:spcPts val="0"/>
              </a:spcAft>
              <a:buSzPts val="1120"/>
              <a:buNone/>
            </a:pPr>
            <a:r>
              <a:rPr lang="en-US"/>
              <a:t>- What if we can find the best fungi that can breakdown and accelerate the decomposition of plant cell wall (PCW) material from agricultural practices and repurpose these materials.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044eafef08_0_7"/>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Dataset </a:t>
            </a:r>
            <a:endParaRPr/>
          </a:p>
        </p:txBody>
      </p:sp>
      <p:sp>
        <p:nvSpPr>
          <p:cNvPr id="175" name="Google Shape;175;g1044eafef08_0_7"/>
          <p:cNvSpPr txBox="1"/>
          <p:nvPr>
            <p:ph idx="1" type="body"/>
          </p:nvPr>
        </p:nvSpPr>
        <p:spPr>
          <a:xfrm>
            <a:off x="1078226" y="2052925"/>
            <a:ext cx="10042500" cy="4195500"/>
          </a:xfrm>
          <a:prstGeom prst="rect">
            <a:avLst/>
          </a:prstGeom>
        </p:spPr>
        <p:txBody>
          <a:bodyPr anchorCtr="0" anchor="t" bIns="45700" lIns="91425" spcFirstLastPara="1" rIns="91425" wrap="square" tIns="45700">
            <a:normAutofit fontScale="85000" lnSpcReduction="20000"/>
          </a:bodyPr>
          <a:lstStyle/>
          <a:p>
            <a:pPr indent="-306324" lvl="0" marL="457200" rtl="0" algn="l">
              <a:spcBef>
                <a:spcPts val="1000"/>
              </a:spcBef>
              <a:spcAft>
                <a:spcPts val="0"/>
              </a:spcAft>
              <a:buSzPct val="72000"/>
              <a:buChar char="-"/>
            </a:pPr>
            <a:r>
              <a:rPr lang="en-US"/>
              <a:t>Data was obtained </a:t>
            </a:r>
            <a:r>
              <a:rPr lang="en-US"/>
              <a:t>from</a:t>
            </a:r>
            <a:r>
              <a:rPr lang="en-US"/>
              <a:t> a study looking at uncovering the </a:t>
            </a:r>
            <a:r>
              <a:rPr lang="en-US"/>
              <a:t>diversity</a:t>
            </a:r>
            <a:r>
              <a:rPr lang="en-US"/>
              <a:t> of litter decomposing </a:t>
            </a:r>
            <a:r>
              <a:rPr lang="en-US"/>
              <a:t>mushroom</a:t>
            </a:r>
            <a:r>
              <a:rPr lang="en-US"/>
              <a:t> forming fungi.</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306324" lvl="0" marL="457200" rtl="0" algn="l">
              <a:spcBef>
                <a:spcPts val="1000"/>
              </a:spcBef>
              <a:spcAft>
                <a:spcPts val="0"/>
              </a:spcAft>
              <a:buSzPct val="72000"/>
              <a:buChar char="-"/>
            </a:pPr>
            <a:r>
              <a:rPr lang="en-US"/>
              <a:t>Sample includes 42 </a:t>
            </a:r>
            <a:r>
              <a:rPr lang="en-US"/>
              <a:t>different</a:t>
            </a:r>
            <a:r>
              <a:rPr lang="en-US"/>
              <a:t> species of fungi</a:t>
            </a:r>
            <a:endParaRPr/>
          </a:p>
          <a:p>
            <a:pPr indent="-306324" lvl="1" marL="914400" rtl="0" algn="l">
              <a:spcBef>
                <a:spcPts val="0"/>
              </a:spcBef>
              <a:spcAft>
                <a:spcPts val="0"/>
              </a:spcAft>
              <a:buSzPct val="79999"/>
              <a:buChar char="-"/>
            </a:pPr>
            <a:r>
              <a:rPr b="1" lang="en-US"/>
              <a:t>Independent variables</a:t>
            </a:r>
            <a:r>
              <a:rPr lang="en-US"/>
              <a:t> are the number of genes related to </a:t>
            </a:r>
            <a:r>
              <a:rPr lang="en-US"/>
              <a:t>breakdown</a:t>
            </a:r>
            <a:r>
              <a:rPr lang="en-US"/>
              <a:t> of PCW components</a:t>
            </a:r>
            <a:endParaRPr/>
          </a:p>
          <a:p>
            <a:pPr indent="-306324" lvl="1" marL="914400" rtl="0" algn="l">
              <a:spcBef>
                <a:spcPts val="0"/>
              </a:spcBef>
              <a:spcAft>
                <a:spcPts val="0"/>
              </a:spcAft>
              <a:buSzPct val="79999"/>
              <a:buChar char="-"/>
            </a:pPr>
            <a:r>
              <a:rPr b="1" lang="en-US"/>
              <a:t>Dependent variable</a:t>
            </a:r>
            <a:r>
              <a:rPr lang="en-US"/>
              <a:t> is the predicted ability of </a:t>
            </a:r>
            <a:r>
              <a:rPr lang="en-US"/>
              <a:t>fungi to breakdown PCW component due to number of genes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76" name="Google Shape;176;g1044eafef08_0_7"/>
          <p:cNvSpPr txBox="1"/>
          <p:nvPr/>
        </p:nvSpPr>
        <p:spPr>
          <a:xfrm>
            <a:off x="7585175" y="1955850"/>
            <a:ext cx="407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177" name="Google Shape;177;g1044eafef08_0_7"/>
          <p:cNvPicPr preferRelativeResize="0"/>
          <p:nvPr/>
        </p:nvPicPr>
        <p:blipFill>
          <a:blip r:embed="rId3">
            <a:alphaModFix/>
          </a:blip>
          <a:stretch>
            <a:fillRect/>
          </a:stretch>
        </p:blipFill>
        <p:spPr>
          <a:xfrm>
            <a:off x="4611000" y="2849487"/>
            <a:ext cx="6108551" cy="1320975"/>
          </a:xfrm>
          <a:prstGeom prst="rect">
            <a:avLst/>
          </a:prstGeom>
          <a:noFill/>
          <a:ln>
            <a:noFill/>
          </a:ln>
        </p:spPr>
      </p:pic>
      <p:pic>
        <p:nvPicPr>
          <p:cNvPr id="178" name="Google Shape;178;g1044eafef08_0_7"/>
          <p:cNvPicPr preferRelativeResize="0"/>
          <p:nvPr/>
        </p:nvPicPr>
        <p:blipFill>
          <a:blip r:embed="rId4">
            <a:alphaModFix/>
          </a:blip>
          <a:stretch>
            <a:fillRect/>
          </a:stretch>
        </p:blipFill>
        <p:spPr>
          <a:xfrm>
            <a:off x="2610824" y="2736650"/>
            <a:ext cx="1255735" cy="1664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044eafef08_0_21"/>
          <p:cNvSpPr txBox="1"/>
          <p:nvPr>
            <p:ph type="title"/>
          </p:nvPr>
        </p:nvSpPr>
        <p:spPr>
          <a:xfrm>
            <a:off x="1154954" y="1447800"/>
            <a:ext cx="8825700" cy="198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Hypothesis</a:t>
            </a:r>
            <a:endParaRPr/>
          </a:p>
        </p:txBody>
      </p:sp>
      <p:sp>
        <p:nvSpPr>
          <p:cNvPr id="185" name="Google Shape;185;g1044eafef08_0_21"/>
          <p:cNvSpPr txBox="1"/>
          <p:nvPr>
            <p:ph idx="1" type="body"/>
          </p:nvPr>
        </p:nvSpPr>
        <p:spPr>
          <a:xfrm>
            <a:off x="1154954" y="2247900"/>
            <a:ext cx="8825700" cy="23622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rPr lang="en-US" sz="2000"/>
              <a:t>The more number of genes related to the </a:t>
            </a:r>
            <a:r>
              <a:rPr lang="en-US" sz="2000"/>
              <a:t>decomposition</a:t>
            </a:r>
            <a:r>
              <a:rPr lang="en-US" sz="2000"/>
              <a:t> of PCW </a:t>
            </a:r>
            <a:r>
              <a:rPr lang="en-US" sz="2000"/>
              <a:t>compounds</a:t>
            </a:r>
            <a:r>
              <a:rPr lang="en-US" sz="2000"/>
              <a:t> the more efficient the organism will be at breaking it down.</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044eafef08_0_3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Methods </a:t>
            </a:r>
            <a:endParaRPr/>
          </a:p>
        </p:txBody>
      </p:sp>
      <p:sp>
        <p:nvSpPr>
          <p:cNvPr id="192" name="Google Shape;192;g1044eafef08_0_33"/>
          <p:cNvSpPr txBox="1"/>
          <p:nvPr>
            <p:ph idx="1" type="body"/>
          </p:nvPr>
        </p:nvSpPr>
        <p:spPr>
          <a:xfrm>
            <a:off x="1504725" y="1166493"/>
            <a:ext cx="8946600" cy="41955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First steps was to tidy up the data and creating a text file to records the steps we took.</a:t>
            </a:r>
            <a:endParaRPr/>
          </a:p>
        </p:txBody>
      </p:sp>
      <p:pic>
        <p:nvPicPr>
          <p:cNvPr id="193" name="Google Shape;193;g1044eafef08_0_33"/>
          <p:cNvPicPr preferRelativeResize="0"/>
          <p:nvPr/>
        </p:nvPicPr>
        <p:blipFill>
          <a:blip r:embed="rId3">
            <a:alphaModFix/>
          </a:blip>
          <a:stretch>
            <a:fillRect/>
          </a:stretch>
        </p:blipFill>
        <p:spPr>
          <a:xfrm>
            <a:off x="2498950" y="2021125"/>
            <a:ext cx="6958150" cy="4575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104d834c8a3_1_3"/>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Methods </a:t>
            </a:r>
            <a:endParaRPr/>
          </a:p>
        </p:txBody>
      </p:sp>
      <p:pic>
        <p:nvPicPr>
          <p:cNvPr id="200" name="Google Shape;200;g104d834c8a3_1_3"/>
          <p:cNvPicPr preferRelativeResize="0"/>
          <p:nvPr/>
        </p:nvPicPr>
        <p:blipFill>
          <a:blip r:embed="rId3">
            <a:alphaModFix/>
          </a:blip>
          <a:stretch>
            <a:fillRect/>
          </a:stretch>
        </p:blipFill>
        <p:spPr>
          <a:xfrm>
            <a:off x="1733775" y="1428373"/>
            <a:ext cx="7966500" cy="2349500"/>
          </a:xfrm>
          <a:prstGeom prst="rect">
            <a:avLst/>
          </a:prstGeom>
          <a:noFill/>
          <a:ln>
            <a:noFill/>
          </a:ln>
        </p:spPr>
      </p:pic>
      <p:sp>
        <p:nvSpPr>
          <p:cNvPr id="201" name="Google Shape;201;g104d834c8a3_1_3"/>
          <p:cNvSpPr/>
          <p:nvPr/>
        </p:nvSpPr>
        <p:spPr>
          <a:xfrm>
            <a:off x="5579175" y="3886625"/>
            <a:ext cx="275700" cy="3894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g104d834c8a3_1_3"/>
          <p:cNvPicPr preferRelativeResize="0"/>
          <p:nvPr/>
        </p:nvPicPr>
        <p:blipFill>
          <a:blip r:embed="rId4">
            <a:alphaModFix/>
          </a:blip>
          <a:stretch>
            <a:fillRect/>
          </a:stretch>
        </p:blipFill>
        <p:spPr>
          <a:xfrm>
            <a:off x="294600" y="4384775"/>
            <a:ext cx="2875732" cy="1998325"/>
          </a:xfrm>
          <a:prstGeom prst="rect">
            <a:avLst/>
          </a:prstGeom>
          <a:noFill/>
          <a:ln>
            <a:noFill/>
          </a:ln>
        </p:spPr>
      </p:pic>
      <p:pic>
        <p:nvPicPr>
          <p:cNvPr id="203" name="Google Shape;203;g104d834c8a3_1_3"/>
          <p:cNvPicPr preferRelativeResize="0"/>
          <p:nvPr/>
        </p:nvPicPr>
        <p:blipFill>
          <a:blip r:embed="rId5">
            <a:alphaModFix/>
          </a:blip>
          <a:stretch>
            <a:fillRect/>
          </a:stretch>
        </p:blipFill>
        <p:spPr>
          <a:xfrm>
            <a:off x="3406775" y="4384775"/>
            <a:ext cx="4390425" cy="1998326"/>
          </a:xfrm>
          <a:prstGeom prst="rect">
            <a:avLst/>
          </a:prstGeom>
          <a:noFill/>
          <a:ln>
            <a:noFill/>
          </a:ln>
        </p:spPr>
      </p:pic>
      <p:pic>
        <p:nvPicPr>
          <p:cNvPr id="204" name="Google Shape;204;g104d834c8a3_1_3"/>
          <p:cNvPicPr preferRelativeResize="0"/>
          <p:nvPr/>
        </p:nvPicPr>
        <p:blipFill>
          <a:blip r:embed="rId6">
            <a:alphaModFix/>
          </a:blip>
          <a:stretch>
            <a:fillRect/>
          </a:stretch>
        </p:blipFill>
        <p:spPr>
          <a:xfrm>
            <a:off x="8033650" y="4384775"/>
            <a:ext cx="3977775" cy="1998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044eafef08_0_45"/>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Methods</a:t>
            </a:r>
            <a:endParaRPr/>
          </a:p>
        </p:txBody>
      </p:sp>
      <p:sp>
        <p:nvSpPr>
          <p:cNvPr id="211" name="Google Shape;211;g1044eafef08_0_45"/>
          <p:cNvSpPr txBox="1"/>
          <p:nvPr>
            <p:ph idx="1" type="body"/>
          </p:nvPr>
        </p:nvSpPr>
        <p:spPr>
          <a:xfrm>
            <a:off x="1103312" y="2052918"/>
            <a:ext cx="8946600" cy="4195500"/>
          </a:xfrm>
          <a:prstGeom prst="rect">
            <a:avLst/>
          </a:prstGeom>
        </p:spPr>
        <p:txBody>
          <a:bodyPr anchorCtr="0" anchor="t" bIns="45700" lIns="91425" spcFirstLastPara="1" rIns="91425" wrap="square" tIns="45700">
            <a:normAutofit/>
          </a:bodyPr>
          <a:lstStyle/>
          <a:p>
            <a:pPr indent="-320040" lvl="0" marL="457200" rtl="0" algn="l">
              <a:spcBef>
                <a:spcPts val="1000"/>
              </a:spcBef>
              <a:spcAft>
                <a:spcPts val="0"/>
              </a:spcAft>
              <a:buSzPts val="1440"/>
              <a:buChar char="➢"/>
            </a:pPr>
            <a:r>
              <a:rPr lang="en-US"/>
              <a:t>Now that dataset was split into three different Excel files we performed the following in each:	</a:t>
            </a:r>
            <a:endParaRPr/>
          </a:p>
          <a:p>
            <a:pPr indent="-320040" lvl="1" marL="914400" rtl="0" algn="l">
              <a:spcBef>
                <a:spcPts val="0"/>
              </a:spcBef>
              <a:spcAft>
                <a:spcPts val="0"/>
              </a:spcAft>
              <a:buSzPts val="1440"/>
              <a:buChar char="○"/>
            </a:pPr>
            <a:r>
              <a:rPr lang="en-US"/>
              <a:t>Created first pivot tables by nutritional strategy and total genes related to the PCW component.</a:t>
            </a:r>
            <a:endParaRPr/>
          </a:p>
          <a:p>
            <a:pPr indent="-320039" lvl="2" marL="1371600" rtl="0" algn="l">
              <a:spcBef>
                <a:spcPts val="0"/>
              </a:spcBef>
              <a:spcAft>
                <a:spcPts val="0"/>
              </a:spcAft>
              <a:buSzPts val="1440"/>
              <a:buChar char="■"/>
            </a:pPr>
            <a:r>
              <a:rPr lang="en-US"/>
              <a:t>White-rot (WR)- digest cellulose and lignin</a:t>
            </a:r>
            <a:endParaRPr/>
          </a:p>
          <a:p>
            <a:pPr indent="-320039" lvl="2" marL="1371600" rtl="0" algn="l">
              <a:spcBef>
                <a:spcPts val="0"/>
              </a:spcBef>
              <a:spcAft>
                <a:spcPts val="0"/>
              </a:spcAft>
              <a:buSzPts val="1440"/>
              <a:buChar char="■"/>
            </a:pPr>
            <a:r>
              <a:rPr lang="en-US"/>
              <a:t>Brown-rot (BR)- digest cellulose, leave ligning behind</a:t>
            </a:r>
            <a:endParaRPr/>
          </a:p>
          <a:p>
            <a:pPr indent="-320039" lvl="2" marL="1371600" rtl="0" algn="l">
              <a:spcBef>
                <a:spcPts val="0"/>
              </a:spcBef>
              <a:spcAft>
                <a:spcPts val="0"/>
              </a:spcAft>
              <a:buSzPts val="1440"/>
              <a:buChar char="■"/>
            </a:pPr>
            <a:r>
              <a:rPr lang="en-US"/>
              <a:t>Litter decomposer(LD)</a:t>
            </a:r>
            <a:endParaRPr/>
          </a:p>
          <a:p>
            <a:pPr indent="-320039" lvl="2" marL="1371600" rtl="0" algn="l">
              <a:spcBef>
                <a:spcPts val="0"/>
              </a:spcBef>
              <a:spcAft>
                <a:spcPts val="0"/>
              </a:spcAft>
              <a:buSzPts val="1440"/>
              <a:buChar char="■"/>
            </a:pPr>
            <a:r>
              <a:rPr lang="en-US"/>
              <a:t>Mycoparasites (MYC)</a:t>
            </a:r>
            <a:endParaRPr/>
          </a:p>
          <a:p>
            <a:pPr indent="-320039" lvl="2" marL="1371600" rtl="0" algn="l">
              <a:spcBef>
                <a:spcPts val="0"/>
              </a:spcBef>
              <a:spcAft>
                <a:spcPts val="0"/>
              </a:spcAft>
              <a:buSzPts val="1440"/>
              <a:buChar char="■"/>
            </a:pPr>
            <a:r>
              <a:rPr lang="en-US"/>
              <a:t>Uncertain types of wood-decay(UWD)</a:t>
            </a:r>
            <a:endParaRPr/>
          </a:p>
          <a:p>
            <a:pPr indent="-320040" lvl="1" marL="914400" rtl="0" algn="l">
              <a:spcBef>
                <a:spcPts val="0"/>
              </a:spcBef>
              <a:spcAft>
                <a:spcPts val="0"/>
              </a:spcAft>
              <a:buSzPts val="1440"/>
              <a:buChar char="○"/>
            </a:pPr>
            <a:r>
              <a:rPr lang="en-US"/>
              <a:t>Second, pivot table by order and total genes related to PCW given PCW compound. </a:t>
            </a:r>
            <a:endParaRPr/>
          </a:p>
          <a:p>
            <a:pPr indent="-320040" lvl="1" marL="914400" rtl="0" algn="l">
              <a:spcBef>
                <a:spcPts val="0"/>
              </a:spcBef>
              <a:spcAft>
                <a:spcPts val="0"/>
              </a:spcAft>
              <a:buSzPts val="1440"/>
              <a:buChar char="○"/>
            </a:pPr>
            <a:r>
              <a:rPr lang="en-US"/>
              <a:t>Third, pivot table by genus and total genes related to PCW compound.</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044eafef08_0_39"/>
          <p:cNvSpPr txBox="1"/>
          <p:nvPr>
            <p:ph type="title"/>
          </p:nvPr>
        </p:nvSpPr>
        <p:spPr>
          <a:xfrm>
            <a:off x="646111" y="4527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Methods</a:t>
            </a:r>
            <a:endParaRPr/>
          </a:p>
        </p:txBody>
      </p:sp>
      <p:pic>
        <p:nvPicPr>
          <p:cNvPr id="218" name="Google Shape;218;g1044eafef08_0_39"/>
          <p:cNvPicPr preferRelativeResize="0"/>
          <p:nvPr/>
        </p:nvPicPr>
        <p:blipFill>
          <a:blip r:embed="rId3">
            <a:alphaModFix/>
          </a:blip>
          <a:stretch>
            <a:fillRect/>
          </a:stretch>
        </p:blipFill>
        <p:spPr>
          <a:xfrm>
            <a:off x="8513646" y="1381853"/>
            <a:ext cx="2510725" cy="4979849"/>
          </a:xfrm>
          <a:prstGeom prst="rect">
            <a:avLst/>
          </a:prstGeom>
          <a:noFill/>
          <a:ln>
            <a:noFill/>
          </a:ln>
        </p:spPr>
      </p:pic>
      <p:pic>
        <p:nvPicPr>
          <p:cNvPr id="219" name="Google Shape;219;g1044eafef08_0_39"/>
          <p:cNvPicPr preferRelativeResize="0"/>
          <p:nvPr/>
        </p:nvPicPr>
        <p:blipFill>
          <a:blip r:embed="rId4">
            <a:alphaModFix/>
          </a:blip>
          <a:stretch>
            <a:fillRect/>
          </a:stretch>
        </p:blipFill>
        <p:spPr>
          <a:xfrm>
            <a:off x="982000" y="2412139"/>
            <a:ext cx="6761574" cy="291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2021-11-24T00:32:41Z</dcterms:created>
  <dc:creator>Microsoft Office User</dc:creator>
</cp:coreProperties>
</file>